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806" r:id="rId2"/>
    <p:sldMasterId id="2147483818" r:id="rId3"/>
  </p:sldMasterIdLst>
  <p:notesMasterIdLst>
    <p:notesMasterId r:id="rId14"/>
  </p:notesMasterIdLst>
  <p:handoutMasterIdLst>
    <p:handoutMasterId r:id="rId15"/>
  </p:handoutMasterIdLst>
  <p:sldIdLst>
    <p:sldId id="286" r:id="rId4"/>
    <p:sldId id="276" r:id="rId5"/>
    <p:sldId id="277" r:id="rId6"/>
    <p:sldId id="278" r:id="rId7"/>
    <p:sldId id="279" r:id="rId8"/>
    <p:sldId id="288" r:id="rId9"/>
    <p:sldId id="290" r:id="rId10"/>
    <p:sldId id="291" r:id="rId11"/>
    <p:sldId id="292" r:id="rId12"/>
    <p:sldId id="280"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72C14C-74CA-4885-832E-BEA6A26DCBD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sz="11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982CE1BB-4157-4D21-9A97-857A60E5151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100">
                <a:latin typeface="Arial" panose="020B0604020202020204" pitchFamily="34" charset="0"/>
                <a:cs typeface="Arial" panose="020B0604020202020204" pitchFamily="34" charset="0"/>
              </a:rPr>
              <a:t>2/23/2020 am</a:t>
            </a:r>
            <a:endParaRPr lang="en-US" sz="11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170DCDC-D1FB-4225-A2D3-72E67C0E25B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1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3401ED74-B37B-4D6C-B6F9-C6EA254C1F81}"/>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099C945-240B-4584-9CDB-9CC8DB14BD4F}" type="slidenum">
              <a:rPr lang="en-US" sz="1100">
                <a:latin typeface="Arial" panose="020B0604020202020204" pitchFamily="34" charset="0"/>
                <a:cs typeface="Arial" panose="020B0604020202020204" pitchFamily="34" charset="0"/>
              </a:rPr>
              <a:t>‹#›</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3075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2/23/2020 am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8D38BD6-CA49-47C1-8B95-ECF677CF8B78}" type="slidenum">
              <a:rPr lang="en-US" smtClean="0"/>
              <a:t>‹#›</a:t>
            </a:fld>
            <a:endParaRPr lang="en-US"/>
          </a:p>
        </p:txBody>
      </p:sp>
    </p:spTree>
    <p:extLst>
      <p:ext uri="{BB962C8B-B14F-4D97-AF65-F5344CB8AC3E}">
        <p14:creationId xmlns:p14="http://schemas.microsoft.com/office/powerpoint/2010/main" val="103549589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Title</a:t>
            </a:r>
            <a:r>
              <a:rPr lang="en-US" baseline="0" dirty="0"/>
              <a:t> Slide: IN THE BEGINNING….Genesis 1:1</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1</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D06CA104-0276-482F-95A4-4D48170088BA}"/>
              </a:ext>
            </a:extLst>
          </p:cNvPr>
          <p:cNvSpPr>
            <a:spLocks noGrp="1"/>
          </p:cNvSpPr>
          <p:nvPr>
            <p:ph type="dt" idx="1"/>
          </p:nvPr>
        </p:nvSpPr>
        <p:spPr/>
        <p:txBody>
          <a:bodyPr/>
          <a:lstStyle/>
          <a:p>
            <a:r>
              <a:rPr lang="en-US"/>
              <a:t>2/23/2020 am</a:t>
            </a:r>
          </a:p>
        </p:txBody>
      </p:sp>
      <p:sp>
        <p:nvSpPr>
          <p:cNvPr id="6" name="Footer Placeholder 5">
            <a:extLst>
              <a:ext uri="{FF2B5EF4-FFF2-40B4-BE49-F238E27FC236}">
                <a16:creationId xmlns:a16="http://schemas.microsoft.com/office/drawing/2014/main" id="{09D3C32C-C67F-41ED-8EF0-5D1D096976B1}"/>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368952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beloved, do not forget this one thing, that with the Lord one day is as a thousand years, and a thousand years as one day” (2 Peter 3:8). </a:t>
            </a:r>
          </a:p>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3</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DFA30C5F-410B-4E6C-B917-45E619F7C29C}"/>
              </a:ext>
            </a:extLst>
          </p:cNvPr>
          <p:cNvSpPr>
            <a:spLocks noGrp="1"/>
          </p:cNvSpPr>
          <p:nvPr>
            <p:ph type="dt" idx="1"/>
          </p:nvPr>
        </p:nvSpPr>
        <p:spPr/>
        <p:txBody>
          <a:bodyPr/>
          <a:lstStyle/>
          <a:p>
            <a:r>
              <a:rPr lang="en-US"/>
              <a:t>2/23/2020 am</a:t>
            </a:r>
          </a:p>
        </p:txBody>
      </p:sp>
      <p:sp>
        <p:nvSpPr>
          <p:cNvPr id="6" name="Footer Placeholder 5">
            <a:extLst>
              <a:ext uri="{FF2B5EF4-FFF2-40B4-BE49-F238E27FC236}">
                <a16:creationId xmlns:a16="http://schemas.microsoft.com/office/drawing/2014/main" id="{6A27657E-03A6-4D7A-9B3C-A119FAC36975}"/>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407452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All-seeing eye of God—Sees all knows all!</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4</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8F524DD2-9F4A-4BC7-BF0B-43FC6640E339}"/>
              </a:ext>
            </a:extLst>
          </p:cNvPr>
          <p:cNvSpPr>
            <a:spLocks noGrp="1"/>
          </p:cNvSpPr>
          <p:nvPr>
            <p:ph type="dt" idx="1"/>
          </p:nvPr>
        </p:nvSpPr>
        <p:spPr/>
        <p:txBody>
          <a:bodyPr/>
          <a:lstStyle/>
          <a:p>
            <a:r>
              <a:rPr lang="en-US"/>
              <a:t>2/23/2020 am</a:t>
            </a:r>
          </a:p>
        </p:txBody>
      </p:sp>
      <p:sp>
        <p:nvSpPr>
          <p:cNvPr id="6" name="Footer Placeholder 5">
            <a:extLst>
              <a:ext uri="{FF2B5EF4-FFF2-40B4-BE49-F238E27FC236}">
                <a16:creationId xmlns:a16="http://schemas.microsoft.com/office/drawing/2014/main" id="{485DFA2B-7410-40D9-AB4D-4FBD113AD7EC}"/>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172404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145280" y="0"/>
            <a:ext cx="3169920" cy="481977"/>
          </a:xfrm>
          <a:prstGeom prst="rect">
            <a:avLst/>
          </a:prstGeom>
          <a:noFill/>
          <a:ln w="12700">
            <a:noFill/>
            <a:miter lim="800000"/>
            <a:headEnd/>
            <a:tailEnd/>
          </a:ln>
          <a:effectLst/>
        </p:spPr>
        <p:txBody>
          <a:bodyPr wrap="none" lIns="96661" tIns="48331" rIns="96661" bIns="48331" anchor="ctr"/>
          <a:lstStyle/>
          <a:p>
            <a:endParaRPr lang="en-US"/>
          </a:p>
        </p:txBody>
      </p:sp>
      <p:sp>
        <p:nvSpPr>
          <p:cNvPr id="38915" name="Rectangle 3"/>
          <p:cNvSpPr>
            <a:spLocks noChangeArrowheads="1"/>
          </p:cNvSpPr>
          <p:nvPr/>
        </p:nvSpPr>
        <p:spPr bwMode="auto">
          <a:xfrm>
            <a:off x="4145280" y="9157562"/>
            <a:ext cx="3169920" cy="481977"/>
          </a:xfrm>
          <a:prstGeom prst="rect">
            <a:avLst/>
          </a:prstGeom>
          <a:noFill/>
          <a:ln w="12700">
            <a:noFill/>
            <a:miter lim="800000"/>
            <a:headEnd/>
            <a:tailEnd/>
          </a:ln>
          <a:effectLst/>
        </p:spPr>
        <p:txBody>
          <a:bodyPr lIns="20138" tIns="0" rIns="20138" bIns="0" anchor="b"/>
          <a:lstStyle/>
          <a:p>
            <a:pPr algn="r"/>
            <a:r>
              <a:rPr lang="en-US" sz="1100" i="1"/>
              <a:t>1</a:t>
            </a:r>
          </a:p>
        </p:txBody>
      </p:sp>
      <p:sp>
        <p:nvSpPr>
          <p:cNvPr id="38916" name="Rectangle 4"/>
          <p:cNvSpPr>
            <a:spLocks noChangeArrowheads="1"/>
          </p:cNvSpPr>
          <p:nvPr/>
        </p:nvSpPr>
        <p:spPr bwMode="auto">
          <a:xfrm>
            <a:off x="0" y="9157562"/>
            <a:ext cx="3169920" cy="481977"/>
          </a:xfrm>
          <a:prstGeom prst="rect">
            <a:avLst/>
          </a:prstGeom>
          <a:noFill/>
          <a:ln w="12700">
            <a:noFill/>
            <a:miter lim="800000"/>
            <a:headEnd/>
            <a:tailEnd/>
          </a:ln>
          <a:effectLst/>
        </p:spPr>
        <p:txBody>
          <a:bodyPr wrap="none" lIns="96661" tIns="48331" rIns="96661" bIns="48331" anchor="ctr"/>
          <a:lstStyle/>
          <a:p>
            <a:endParaRPr lang="en-US"/>
          </a:p>
        </p:txBody>
      </p:sp>
      <p:sp>
        <p:nvSpPr>
          <p:cNvPr id="38917" name="Rectangle 5"/>
          <p:cNvSpPr>
            <a:spLocks noChangeArrowheads="1"/>
          </p:cNvSpPr>
          <p:nvPr/>
        </p:nvSpPr>
        <p:spPr bwMode="auto">
          <a:xfrm>
            <a:off x="0" y="0"/>
            <a:ext cx="3169920" cy="481977"/>
          </a:xfrm>
          <a:prstGeom prst="rect">
            <a:avLst/>
          </a:prstGeom>
          <a:noFill/>
          <a:ln w="12700">
            <a:noFill/>
            <a:miter lim="800000"/>
            <a:headEnd/>
            <a:tailEnd/>
          </a:ln>
          <a:effectLst/>
        </p:spPr>
        <p:txBody>
          <a:bodyPr wrap="none" lIns="96661" tIns="48331" rIns="96661" bIns="48331" anchor="ctr"/>
          <a:lstStyle/>
          <a:p>
            <a:endParaRPr lang="en-US"/>
          </a:p>
        </p:txBody>
      </p:sp>
      <p:sp>
        <p:nvSpPr>
          <p:cNvPr id="38918" name="Rectangle 6"/>
          <p:cNvSpPr>
            <a:spLocks noChangeArrowheads="1"/>
          </p:cNvSpPr>
          <p:nvPr/>
        </p:nvSpPr>
        <p:spPr bwMode="auto">
          <a:xfrm>
            <a:off x="4145280" y="0"/>
            <a:ext cx="3169920" cy="481977"/>
          </a:xfrm>
          <a:prstGeom prst="rect">
            <a:avLst/>
          </a:prstGeom>
          <a:noFill/>
          <a:ln w="12700">
            <a:noFill/>
            <a:miter lim="800000"/>
            <a:headEnd/>
            <a:tailEnd/>
          </a:ln>
          <a:effectLst/>
        </p:spPr>
        <p:txBody>
          <a:bodyPr wrap="none" lIns="96661" tIns="48331" rIns="96661" bIns="48331" anchor="ctr"/>
          <a:lstStyle/>
          <a:p>
            <a:endParaRPr lang="en-US"/>
          </a:p>
        </p:txBody>
      </p:sp>
      <p:sp>
        <p:nvSpPr>
          <p:cNvPr id="38919" name="Rectangle 7"/>
          <p:cNvSpPr>
            <a:spLocks noChangeArrowheads="1"/>
          </p:cNvSpPr>
          <p:nvPr/>
        </p:nvSpPr>
        <p:spPr bwMode="auto">
          <a:xfrm>
            <a:off x="4145280" y="9157562"/>
            <a:ext cx="3169920" cy="481977"/>
          </a:xfrm>
          <a:prstGeom prst="rect">
            <a:avLst/>
          </a:prstGeom>
          <a:noFill/>
          <a:ln w="12700">
            <a:noFill/>
            <a:miter lim="800000"/>
            <a:headEnd/>
            <a:tailEnd/>
          </a:ln>
          <a:effectLst/>
        </p:spPr>
        <p:txBody>
          <a:bodyPr lIns="20138" tIns="0" rIns="20138" bIns="0" anchor="b"/>
          <a:lstStyle/>
          <a:p>
            <a:pPr algn="r"/>
            <a:r>
              <a:rPr lang="en-US" sz="1100" i="1"/>
              <a:t>1</a:t>
            </a:r>
          </a:p>
        </p:txBody>
      </p:sp>
      <p:sp>
        <p:nvSpPr>
          <p:cNvPr id="38920" name="Rectangle 8"/>
          <p:cNvSpPr>
            <a:spLocks noChangeArrowheads="1"/>
          </p:cNvSpPr>
          <p:nvPr/>
        </p:nvSpPr>
        <p:spPr bwMode="auto">
          <a:xfrm>
            <a:off x="0" y="9157562"/>
            <a:ext cx="3169920" cy="481977"/>
          </a:xfrm>
          <a:prstGeom prst="rect">
            <a:avLst/>
          </a:prstGeom>
          <a:noFill/>
          <a:ln w="12700">
            <a:noFill/>
            <a:miter lim="800000"/>
            <a:headEnd/>
            <a:tailEnd/>
          </a:ln>
          <a:effectLst/>
        </p:spPr>
        <p:txBody>
          <a:bodyPr wrap="none" lIns="96661" tIns="48331" rIns="96661" bIns="48331" anchor="ctr"/>
          <a:lstStyle/>
          <a:p>
            <a:endParaRPr lang="en-US"/>
          </a:p>
        </p:txBody>
      </p:sp>
      <p:sp>
        <p:nvSpPr>
          <p:cNvPr id="38921" name="Rectangle 9"/>
          <p:cNvSpPr>
            <a:spLocks noChangeArrowheads="1"/>
          </p:cNvSpPr>
          <p:nvPr/>
        </p:nvSpPr>
        <p:spPr bwMode="auto">
          <a:xfrm>
            <a:off x="0" y="0"/>
            <a:ext cx="3169920" cy="481977"/>
          </a:xfrm>
          <a:prstGeom prst="rect">
            <a:avLst/>
          </a:prstGeom>
          <a:noFill/>
          <a:ln w="12700">
            <a:noFill/>
            <a:miter lim="800000"/>
            <a:headEnd/>
            <a:tailEnd/>
          </a:ln>
          <a:effectLst/>
        </p:spPr>
        <p:txBody>
          <a:bodyPr wrap="none" lIns="96661" tIns="48331" rIns="96661" bIns="48331" anchor="ctr"/>
          <a:lstStyle/>
          <a:p>
            <a:endParaRPr lang="en-US"/>
          </a:p>
        </p:txBody>
      </p:sp>
      <p:sp>
        <p:nvSpPr>
          <p:cNvPr id="38922" name="Rectangle 10"/>
          <p:cNvSpPr>
            <a:spLocks noGrp="1" noChangeArrowheads="1"/>
          </p:cNvSpPr>
          <p:nvPr>
            <p:ph type="body" idx="1"/>
          </p:nvPr>
        </p:nvSpPr>
        <p:spPr bwMode="auto">
          <a:xfrm>
            <a:off x="975360" y="4578782"/>
            <a:ext cx="5364480" cy="4337793"/>
          </a:xfrm>
          <a:prstGeom prst="rect">
            <a:avLst/>
          </a:prstGeom>
          <a:noFill/>
          <a:ln w="12700">
            <a:miter lim="800000"/>
            <a:headEnd/>
            <a:tailEnd/>
          </a:ln>
        </p:spPr>
        <p:txBody>
          <a:bodyPr lIns="95655" tIns="46988" rIns="95655" bIns="46988"/>
          <a:lstStyle/>
          <a:p>
            <a:endParaRPr lang="en-US"/>
          </a:p>
        </p:txBody>
      </p:sp>
      <p:sp>
        <p:nvSpPr>
          <p:cNvPr id="38923" name="Rectangle 11"/>
          <p:cNvSpPr>
            <a:spLocks noGrp="1" noRot="1" noChangeAspect="1" noChangeArrowheads="1" noTextEdit="1"/>
          </p:cNvSpPr>
          <p:nvPr>
            <p:ph type="sldImg"/>
          </p:nvPr>
        </p:nvSpPr>
        <p:spPr bwMode="auto">
          <a:xfrm>
            <a:off x="1257300" y="730250"/>
            <a:ext cx="4800600" cy="3600450"/>
          </a:xfrm>
          <a:prstGeom prst="rect">
            <a:avLst/>
          </a:prstGeom>
          <a:noFill/>
          <a:ln w="12700" cap="flat">
            <a:solidFill>
              <a:schemeClr val="tx1"/>
            </a:solidFill>
            <a:miter lim="800000"/>
            <a:headEnd/>
            <a:tailEnd/>
          </a:ln>
        </p:spPr>
      </p:sp>
      <p:sp>
        <p:nvSpPr>
          <p:cNvPr id="2" name="Date Placeholder 1">
            <a:extLst>
              <a:ext uri="{FF2B5EF4-FFF2-40B4-BE49-F238E27FC236}">
                <a16:creationId xmlns:a16="http://schemas.microsoft.com/office/drawing/2014/main" id="{4D0CA89D-98CD-4E33-A837-19E255BF5E62}"/>
              </a:ext>
            </a:extLst>
          </p:cNvPr>
          <p:cNvSpPr>
            <a:spLocks noGrp="1"/>
          </p:cNvSpPr>
          <p:nvPr>
            <p:ph type="dt" idx="1"/>
          </p:nvPr>
        </p:nvSpPr>
        <p:spPr/>
        <p:txBody>
          <a:bodyPr/>
          <a:lstStyle/>
          <a:p>
            <a:r>
              <a:rPr lang="en-US"/>
              <a:t>2/23/2020 am</a:t>
            </a:r>
          </a:p>
        </p:txBody>
      </p:sp>
      <p:sp>
        <p:nvSpPr>
          <p:cNvPr id="3" name="Footer Placeholder 2">
            <a:extLst>
              <a:ext uri="{FF2B5EF4-FFF2-40B4-BE49-F238E27FC236}">
                <a16:creationId xmlns:a16="http://schemas.microsoft.com/office/drawing/2014/main" id="{9BFB6B77-687C-42A9-9AE5-F472E08148E0}"/>
              </a:ext>
            </a:extLst>
          </p:cNvPr>
          <p:cNvSpPr>
            <a:spLocks noGrp="1"/>
          </p:cNvSpPr>
          <p:nvPr>
            <p:ph type="ftr" sz="quarter" idx="4"/>
          </p:nvPr>
        </p:nvSpPr>
        <p:spPr/>
        <p:txBody>
          <a:bodyPr/>
          <a:lstStyle/>
          <a:p>
            <a:r>
              <a:rPr lang="en-US"/>
              <a:t>Micky Galloway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Since He is the Creator-God, He does not need to be created. Things with a beginning had a cause. Your life and your parents’ lives and your grand-parents’ all had a beginning. You were caused to come into this world. Your birthday celebrates your time of entrance into this world by birth. However, God had no beginning and therefore He has no “birthday.” Nothing started God. He has always existed and that is what makes Him God.</a:t>
            </a:r>
          </a:p>
          <a:p>
            <a:endParaRPr lang="en-US" sz="1300" dirty="0"/>
          </a:p>
          <a:p>
            <a:r>
              <a:rPr lang="en-US" sz="1300" dirty="0"/>
              <a:t>We do not worship God because He needs us, but we need Him. We need to discover Him. This is why Jesus came to earth, that we might find God and turn to Him (Acts 17:25-28; Jn. 1:18; 14:16-11; 17:6; 1 Jn. 5:20; Jn. 14:21). </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504FC596-669B-47F2-BFDB-D58B3420047B}" type="slidenum">
              <a:rPr lang="en-US">
                <a:solidFill>
                  <a:prstClr val="black"/>
                </a:solidFill>
                <a:latin typeface="Arial" charset="0"/>
              </a:rPr>
              <a:pPr defTabSz="966612" fontAlgn="base">
                <a:spcBef>
                  <a:spcPct val="0"/>
                </a:spcBef>
                <a:spcAft>
                  <a:spcPct val="0"/>
                </a:spcAft>
                <a:defRPr/>
              </a:pPr>
              <a:t>10</a:t>
            </a:fld>
            <a:endParaRPr lang="en-US">
              <a:solidFill>
                <a:prstClr val="black"/>
              </a:solidFill>
              <a:latin typeface="Arial" charset="0"/>
            </a:endParaRPr>
          </a:p>
        </p:txBody>
      </p:sp>
      <p:sp>
        <p:nvSpPr>
          <p:cNvPr id="5" name="Date Placeholder 4">
            <a:extLst>
              <a:ext uri="{FF2B5EF4-FFF2-40B4-BE49-F238E27FC236}">
                <a16:creationId xmlns:a16="http://schemas.microsoft.com/office/drawing/2014/main" id="{0ACCDC6F-1ED6-47E0-ACFA-ED6825C1F76C}"/>
              </a:ext>
            </a:extLst>
          </p:cNvPr>
          <p:cNvSpPr>
            <a:spLocks noGrp="1"/>
          </p:cNvSpPr>
          <p:nvPr>
            <p:ph type="dt" idx="1"/>
          </p:nvPr>
        </p:nvSpPr>
        <p:spPr/>
        <p:txBody>
          <a:bodyPr/>
          <a:lstStyle/>
          <a:p>
            <a:r>
              <a:rPr lang="en-US"/>
              <a:t>2/23/2020 am</a:t>
            </a:r>
          </a:p>
        </p:txBody>
      </p:sp>
      <p:sp>
        <p:nvSpPr>
          <p:cNvPr id="6" name="Footer Placeholder 5">
            <a:extLst>
              <a:ext uri="{FF2B5EF4-FFF2-40B4-BE49-F238E27FC236}">
                <a16:creationId xmlns:a16="http://schemas.microsoft.com/office/drawing/2014/main" id="{4228D37F-CCA0-4E7C-8C4D-10D5D8DF08C6}"/>
              </a:ext>
            </a:extLst>
          </p:cNvPr>
          <p:cNvSpPr>
            <a:spLocks noGrp="1"/>
          </p:cNvSpPr>
          <p:nvPr>
            <p:ph type="ftr" sz="quarter" idx="4"/>
          </p:nvPr>
        </p:nvSpPr>
        <p:spPr/>
        <p:txBody>
          <a:bodyPr/>
          <a:lstStyle/>
          <a:p>
            <a:r>
              <a:rPr lang="en-US"/>
              <a:t>Micky Galloway</a:t>
            </a:r>
          </a:p>
        </p:txBody>
      </p:sp>
    </p:spTree>
    <p:extLst>
      <p:ext uri="{BB962C8B-B14F-4D97-AF65-F5344CB8AC3E}">
        <p14:creationId xmlns:p14="http://schemas.microsoft.com/office/powerpoint/2010/main" val="157707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n-US" altLang="en-US"/>
          </a:p>
        </p:txBody>
      </p:sp>
      <p:sp>
        <p:nvSpPr>
          <p:cNvPr id="5" name="Footer Placeholder 4"/>
          <p:cNvSpPr>
            <a:spLocks noGrp="1"/>
          </p:cNvSpPr>
          <p:nvPr>
            <p:ph type="ftr" sz="quarter" idx="11"/>
          </p:nvPr>
        </p:nvSpPr>
        <p:spPr>
          <a:xfrm>
            <a:off x="2743973" y="5870576"/>
            <a:ext cx="3932137" cy="377825"/>
          </a:xfrm>
        </p:spPr>
        <p:txBody>
          <a:bodyPr/>
          <a:lstStyle/>
          <a:p>
            <a:endParaRPr lang="en-US" altLang="en-US"/>
          </a:p>
        </p:txBody>
      </p:sp>
      <p:sp>
        <p:nvSpPr>
          <p:cNvPr id="6" name="Slide Number Placeholder 5"/>
          <p:cNvSpPr>
            <a:spLocks noGrp="1"/>
          </p:cNvSpPr>
          <p:nvPr>
            <p:ph type="sldNum" sz="quarter" idx="12"/>
          </p:nvPr>
        </p:nvSpPr>
        <p:spPr>
          <a:xfrm>
            <a:off x="8040685" y="5870576"/>
            <a:ext cx="417516" cy="377825"/>
          </a:xfrm>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90330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792344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4223906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61960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683433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219033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85841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66954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031081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205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180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33369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424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17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337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611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107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574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9228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583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07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104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2493064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507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8694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050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072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30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2771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8810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743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392641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285460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174931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91EA65D-54A7-45AC-AD17-981F8B82BBFB}" type="slidenum">
              <a:rPr lang="en-US" altLang="en-US" smtClean="0"/>
              <a:pPr/>
              <a:t>‹#›</a:t>
            </a:fld>
            <a:endParaRPr lang="en-US" altLang="en-US"/>
          </a:p>
        </p:txBody>
      </p:sp>
    </p:spTree>
    <p:extLst>
      <p:ext uri="{BB962C8B-B14F-4D97-AF65-F5344CB8AC3E}">
        <p14:creationId xmlns:p14="http://schemas.microsoft.com/office/powerpoint/2010/main" val="3949751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1653776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37336C0-C98E-48AE-8813-F158C78879CE}" type="slidenum">
              <a:rPr lang="en-US" altLang="en-US" smtClean="0"/>
              <a:pPr/>
              <a:t>‹#›</a:t>
            </a:fld>
            <a:endParaRPr lang="en-US" altLang="en-US"/>
          </a:p>
        </p:txBody>
      </p:sp>
    </p:spTree>
    <p:extLst>
      <p:ext uri="{BB962C8B-B14F-4D97-AF65-F5344CB8AC3E}">
        <p14:creationId xmlns:p14="http://schemas.microsoft.com/office/powerpoint/2010/main" val="3581644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7336C0-C98E-48AE-8813-F158C78879CE}" type="slidenum">
              <a:rPr lang="en-US" altLang="en-US" smtClean="0"/>
              <a:pPr/>
              <a:t>‹#›</a:t>
            </a:fld>
            <a:endParaRPr lang="en-US" altLang="en-US"/>
          </a:p>
        </p:txBody>
      </p:sp>
      <p:pic>
        <p:nvPicPr>
          <p:cNvPr id="7" name="Picture 172" descr="in the beginning god_t">
            <a:extLst>
              <a:ext uri="{FF2B5EF4-FFF2-40B4-BE49-F238E27FC236}">
                <a16:creationId xmlns:a16="http://schemas.microsoft.com/office/drawing/2014/main" id="{908DC203-76F9-4C15-B39B-6124E1DE4C80}"/>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33834"/>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42150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447938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85EC9-F984-41A3-854E-42EA454134A4}"/>
              </a:ext>
            </a:extLst>
          </p:cNvPr>
          <p:cNvSpPr txBox="1"/>
          <p:nvPr/>
        </p:nvSpPr>
        <p:spPr>
          <a:xfrm>
            <a:off x="3867223" y="5150068"/>
            <a:ext cx="1409553" cy="707886"/>
          </a:xfrm>
          <a:prstGeom prst="rect">
            <a:avLst/>
          </a:prstGeom>
          <a:noFill/>
        </p:spPr>
        <p:txBody>
          <a:bodyPr wrap="none" rtlCol="0">
            <a:spAutoFit/>
          </a:bodyPr>
          <a:lstStyle/>
          <a:p>
            <a:r>
              <a:rPr lang="en-US" sz="4000" dirty="0"/>
              <a:t>Part 2</a:t>
            </a:r>
          </a:p>
        </p:txBody>
      </p:sp>
    </p:spTree>
    <p:extLst>
      <p:ext uri="{BB962C8B-B14F-4D97-AF65-F5344CB8AC3E}">
        <p14:creationId xmlns:p14="http://schemas.microsoft.com/office/powerpoint/2010/main" val="2393738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745915"/>
          </a:xfrm>
          <a:noFill/>
        </p:spPr>
        <p:txBody>
          <a:bodyPr>
            <a:spAutoFit/>
          </a:bodyPr>
          <a:lstStyle/>
          <a:p>
            <a:r>
              <a:rPr lang="en-US" sz="3600" dirty="0">
                <a:latin typeface="Georgia" panose="02040502050405020303" pitchFamily="18" charset="0"/>
              </a:rPr>
              <a:t>While the universe and everything in it needed a </a:t>
            </a:r>
            <a:r>
              <a:rPr lang="en-US" sz="3600" b="1" dirty="0">
                <a:latin typeface="Elephant" panose="02020904090505020303" pitchFamily="18" charset="0"/>
              </a:rPr>
              <a:t>beginning</a:t>
            </a:r>
            <a:r>
              <a:rPr lang="en-US" sz="3600" dirty="0">
                <a:latin typeface="Georgia" panose="02040502050405020303" pitchFamily="18" charset="0"/>
              </a:rPr>
              <a:t>, God does not!</a:t>
            </a:r>
          </a:p>
          <a:p>
            <a:r>
              <a:rPr lang="en-US" sz="3600" dirty="0">
                <a:latin typeface="Georgia" panose="02040502050405020303" pitchFamily="18" charset="0"/>
              </a:rPr>
              <a:t>Asking </a:t>
            </a:r>
            <a:r>
              <a:rPr lang="en-US" sz="3600" dirty="0">
                <a:latin typeface="Elephant" panose="02020904090505020303" pitchFamily="18" charset="0"/>
              </a:rPr>
              <a:t>“</a:t>
            </a:r>
            <a:r>
              <a:rPr lang="en-US" sz="3600" b="1" dirty="0">
                <a:latin typeface="Elephant" panose="02020904090505020303" pitchFamily="18" charset="0"/>
              </a:rPr>
              <a:t>Who created God</a:t>
            </a:r>
            <a:r>
              <a:rPr lang="en-US" sz="3600" dirty="0">
                <a:latin typeface="Elephant" panose="02020904090505020303" pitchFamily="18" charset="0"/>
              </a:rPr>
              <a:t>” </a:t>
            </a:r>
            <a:r>
              <a:rPr lang="en-US" sz="3600" dirty="0">
                <a:latin typeface="Georgia" panose="02040502050405020303" pitchFamily="18" charset="0"/>
              </a:rPr>
              <a:t>would be as silly as asking </a:t>
            </a:r>
            <a:r>
              <a:rPr lang="en-US" sz="3600" dirty="0">
                <a:latin typeface="Elephant" panose="02020904090505020303" pitchFamily="18" charset="0"/>
              </a:rPr>
              <a:t>“</a:t>
            </a:r>
            <a:r>
              <a:rPr lang="en-US" sz="3600" b="1" dirty="0">
                <a:latin typeface="Elephant" panose="02020904090505020303" pitchFamily="18" charset="0"/>
              </a:rPr>
              <a:t>Who created the Creator</a:t>
            </a:r>
            <a:r>
              <a:rPr lang="en-US" sz="3600" dirty="0">
                <a:latin typeface="Elephant" panose="02020904090505020303" pitchFamily="18" charset="0"/>
              </a:rPr>
              <a:t>?”</a:t>
            </a:r>
          </a:p>
          <a:p>
            <a:r>
              <a:rPr lang="en-US" sz="3600" dirty="0">
                <a:latin typeface="Georgia" panose="02040502050405020303" pitchFamily="18" charset="0"/>
              </a:rPr>
              <a:t>Only the answer of a </a:t>
            </a:r>
            <a:r>
              <a:rPr lang="en-US" sz="3600" b="1" dirty="0">
                <a:latin typeface="Elephant" panose="02020904090505020303" pitchFamily="18" charset="0"/>
              </a:rPr>
              <a:t>Creator</a:t>
            </a:r>
            <a:r>
              <a:rPr lang="en-US" sz="3600" dirty="0">
                <a:latin typeface="Elephant" panose="02020904090505020303" pitchFamily="18" charset="0"/>
              </a:rPr>
              <a:t>-</a:t>
            </a:r>
            <a:r>
              <a:rPr lang="en-US" sz="3600" b="1" dirty="0">
                <a:latin typeface="Elephant" panose="02020904090505020303" pitchFamily="18" charset="0"/>
              </a:rPr>
              <a:t>God</a:t>
            </a:r>
            <a:r>
              <a:rPr lang="en-US" sz="3600" dirty="0">
                <a:latin typeface="Georgia" panose="02040502050405020303" pitchFamily="18" charset="0"/>
              </a:rPr>
              <a:t> can solve the riddle as to “</a:t>
            </a:r>
            <a:r>
              <a:rPr lang="en-US" sz="3600" u="sng" dirty="0">
                <a:latin typeface="Georgia" panose="02040502050405020303" pitchFamily="18" charset="0"/>
              </a:rPr>
              <a:t>how</a:t>
            </a:r>
            <a:r>
              <a:rPr lang="en-US" sz="3600" dirty="0">
                <a:latin typeface="Georgia" panose="02040502050405020303" pitchFamily="18" charset="0"/>
              </a:rPr>
              <a:t>” and “</a:t>
            </a:r>
            <a:r>
              <a:rPr lang="en-US" sz="3600" u="sng" dirty="0">
                <a:latin typeface="Georgia" panose="02040502050405020303" pitchFamily="18" charset="0"/>
              </a:rPr>
              <a:t>why</a:t>
            </a:r>
            <a:r>
              <a:rPr lang="en-US" sz="3600" dirty="0">
                <a:latin typeface="Georgia" panose="02040502050405020303" pitchFamily="18" charset="0"/>
              </a:rPr>
              <a:t>” the universe exists.</a:t>
            </a:r>
          </a:p>
        </p:txBody>
      </p:sp>
      <p:sp>
        <p:nvSpPr>
          <p:cNvPr id="2" name="TextBox 1"/>
          <p:cNvSpPr txBox="1"/>
          <p:nvPr/>
        </p:nvSpPr>
        <p:spPr>
          <a:xfrm>
            <a:off x="1066036" y="457200"/>
            <a:ext cx="7018699"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In The Beginning</a:t>
            </a:r>
            <a:r>
              <a:rPr kumimoji="0" lang="en-US" sz="4000" i="0"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 … </a:t>
            </a:r>
            <a:r>
              <a:rPr kumimoji="0" lang="en-US" sz="4000" b="1" i="0" u="none" strike="noStrike" kern="1200" cap="none" spc="0" normalizeH="0" baseline="0" noProof="0" dirty="0">
                <a:ln>
                  <a:noFill/>
                </a:ln>
                <a:solidFill>
                  <a:schemeClr val="bg1"/>
                </a:solidFill>
                <a:effectLst/>
                <a:uLnTx/>
                <a:uFillTx/>
                <a:latin typeface="Elephant" panose="02020904090505020303" pitchFamily="18" charset="0"/>
                <a:ea typeface="+mn-ea"/>
                <a:cs typeface="+mn-cs"/>
              </a:rPr>
              <a:t>GOD!</a:t>
            </a:r>
          </a:p>
        </p:txBody>
      </p:sp>
    </p:spTree>
    <p:extLst>
      <p:ext uri="{BB962C8B-B14F-4D97-AF65-F5344CB8AC3E}">
        <p14:creationId xmlns:p14="http://schemas.microsoft.com/office/powerpoint/2010/main" val="509536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14862"/>
            <a:ext cx="7772400" cy="2923877"/>
          </a:xfrm>
        </p:spPr>
        <p:txBody>
          <a:bodyPr>
            <a:spAutoFit/>
          </a:bodyPr>
          <a:lstStyle/>
          <a:p>
            <a:r>
              <a:rPr lang="en-US" dirty="0">
                <a:latin typeface="Georgia" panose="02040502050405020303" pitchFamily="18" charset="0"/>
              </a:rPr>
              <a:t>What is the Relationship Between </a:t>
            </a:r>
            <a:r>
              <a:rPr lang="en-US" sz="4800" b="1" dirty="0">
                <a:latin typeface="Elephant" panose="02020904090505020303" pitchFamily="18" charset="0"/>
              </a:rPr>
              <a:t>God</a:t>
            </a:r>
            <a:r>
              <a:rPr lang="en-US" sz="4800" dirty="0">
                <a:latin typeface="Georgia" panose="02040502050405020303" pitchFamily="18" charset="0"/>
              </a:rPr>
              <a:t> </a:t>
            </a:r>
            <a:r>
              <a:rPr lang="en-US" dirty="0">
                <a:latin typeface="Georgia" panose="02040502050405020303" pitchFamily="18" charset="0"/>
              </a:rPr>
              <a:t>and the </a:t>
            </a:r>
            <a:r>
              <a:rPr lang="en-US" sz="4800" b="1" dirty="0">
                <a:latin typeface="Elephant" panose="02020904090505020303" pitchFamily="18" charset="0"/>
              </a:rPr>
              <a:t>Dimensions</a:t>
            </a:r>
            <a:r>
              <a:rPr lang="en-US" sz="4800" dirty="0">
                <a:latin typeface="Georgia" panose="02040502050405020303" pitchFamily="18" charset="0"/>
              </a:rPr>
              <a:t> </a:t>
            </a:r>
            <a:r>
              <a:rPr lang="en-US" dirty="0">
                <a:latin typeface="Georgia" panose="02040502050405020303" pitchFamily="18" charset="0"/>
              </a:rPr>
              <a:t>of Nature?</a:t>
            </a:r>
            <a:br>
              <a:rPr lang="en-US" dirty="0">
                <a:latin typeface="Georgia" panose="02040502050405020303" pitchFamily="18" charset="0"/>
              </a:rPr>
            </a:br>
            <a:r>
              <a:rPr lang="en-US" dirty="0">
                <a:latin typeface="Georgia" panose="02040502050405020303" pitchFamily="18" charset="0"/>
              </a:rPr>
              <a:t>Acts 17:22-31</a:t>
            </a:r>
          </a:p>
        </p:txBody>
      </p:sp>
    </p:spTree>
    <p:extLst>
      <p:ext uri="{BB962C8B-B14F-4D97-AF65-F5344CB8AC3E}">
        <p14:creationId xmlns:p14="http://schemas.microsoft.com/office/powerpoint/2010/main" val="1173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9703"/>
            <a:ext cx="8229600" cy="1200329"/>
          </a:xfrm>
        </p:spPr>
        <p:txBody>
          <a:bodyPr>
            <a:spAutoFit/>
          </a:bodyPr>
          <a:lstStyle/>
          <a:p>
            <a:pPr lvl="0" algn="l">
              <a:spcBef>
                <a:spcPct val="20000"/>
              </a:spcBef>
            </a:pPr>
            <a:r>
              <a:rPr lang="en-US" sz="3600" b="1" dirty="0">
                <a:latin typeface="Book Antiqua" panose="02040602050305030304" pitchFamily="18" charset="0"/>
                <a:ea typeface="+mn-ea"/>
                <a:cs typeface="+mn-cs"/>
              </a:rPr>
              <a:t>As the creator of </a:t>
            </a:r>
            <a:r>
              <a:rPr lang="en-US" sz="3600" b="1" dirty="0">
                <a:latin typeface="Elephant" panose="02020904090505020303" pitchFamily="18" charset="0"/>
              </a:rPr>
              <a:t>Time,</a:t>
            </a:r>
            <a:r>
              <a:rPr lang="en-US" sz="3600" b="1" dirty="0">
                <a:latin typeface="Book Antiqua" panose="02040602050305030304" pitchFamily="18" charset="0"/>
                <a:ea typeface="+mn-ea"/>
                <a:cs typeface="+mn-cs"/>
              </a:rPr>
              <a:t> God is over and outside of it. ETERNAL</a:t>
            </a:r>
            <a:endParaRPr lang="en-US" b="1" dirty="0">
              <a:latin typeface="Elephant" panose="02020904090505020303" pitchFamily="18" charset="0"/>
            </a:endParaRPr>
          </a:p>
        </p:txBody>
      </p:sp>
      <p:sp>
        <p:nvSpPr>
          <p:cNvPr id="3" name="Content Placeholder 2"/>
          <p:cNvSpPr>
            <a:spLocks noGrp="1"/>
          </p:cNvSpPr>
          <p:nvPr>
            <p:ph idx="1"/>
          </p:nvPr>
        </p:nvSpPr>
        <p:spPr>
          <a:xfrm>
            <a:off x="228600" y="3090042"/>
            <a:ext cx="8686800" cy="3637919"/>
          </a:xfrm>
        </p:spPr>
        <p:txBody>
          <a:bodyPr>
            <a:spAutoFit/>
          </a:bodyPr>
          <a:lstStyle/>
          <a:p>
            <a:pPr lvl="1"/>
            <a:r>
              <a:rPr lang="en-US" sz="3200" dirty="0">
                <a:latin typeface="Book Antiqua" panose="02040602050305030304" pitchFamily="18" charset="0"/>
              </a:rPr>
              <a:t>Job 36:26, </a:t>
            </a:r>
            <a:r>
              <a:rPr lang="en-US" sz="3200" i="1" dirty="0">
                <a:latin typeface="Book Antiqua" panose="02040602050305030304" pitchFamily="18" charset="0"/>
              </a:rPr>
              <a:t>“Behold, God is great, and we know him not; The number of his years is unsearchable.” cf. John 1:1, 15; 8:58</a:t>
            </a:r>
          </a:p>
          <a:p>
            <a:pPr lvl="1"/>
            <a:r>
              <a:rPr lang="en-US" sz="3200" dirty="0">
                <a:latin typeface="Book Antiqua" panose="02040602050305030304" pitchFamily="18" charset="0"/>
              </a:rPr>
              <a:t>2 Peter 3:8, </a:t>
            </a:r>
            <a:r>
              <a:rPr lang="en-US" sz="3200" i="1" dirty="0">
                <a:latin typeface="Book Antiqua" panose="02040602050305030304" pitchFamily="18" charset="0"/>
              </a:rPr>
              <a:t>“But forget not this one thing, beloved, that one day is with the Lord as a thousand years, and a thousand years as one day.”</a:t>
            </a:r>
          </a:p>
        </p:txBody>
      </p:sp>
    </p:spTree>
    <p:extLst>
      <p:ext uri="{BB962C8B-B14F-4D97-AF65-F5344CB8AC3E}">
        <p14:creationId xmlns:p14="http://schemas.microsoft.com/office/powerpoint/2010/main" val="361735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182"/>
            <a:ext cx="8229600" cy="1877437"/>
          </a:xfrm>
        </p:spPr>
        <p:txBody>
          <a:bodyPr>
            <a:spAutoFit/>
          </a:bodyPr>
          <a:lstStyle/>
          <a:p>
            <a:pPr lvl="0" algn="l">
              <a:spcBef>
                <a:spcPct val="20000"/>
              </a:spcBef>
            </a:pPr>
            <a:r>
              <a:rPr lang="en-US" sz="3600" b="1" dirty="0">
                <a:latin typeface="Book Antiqua" panose="02040602050305030304" pitchFamily="18" charset="0"/>
                <a:ea typeface="+mn-ea"/>
                <a:cs typeface="+mn-cs"/>
              </a:rPr>
              <a:t>Since God created </a:t>
            </a:r>
            <a:r>
              <a:rPr lang="en-US" sz="3600" b="1" dirty="0">
                <a:latin typeface="Elephant" panose="02020904090505020303" pitchFamily="18" charset="0"/>
              </a:rPr>
              <a:t>Space</a:t>
            </a:r>
            <a:r>
              <a:rPr lang="en-US" sz="3600" b="1" dirty="0">
                <a:latin typeface="Book Antiqua" panose="02040602050305030304" pitchFamily="18" charset="0"/>
                <a:ea typeface="+mn-ea"/>
                <a:cs typeface="+mn-cs"/>
              </a:rPr>
              <a:t>, He can know what happens everywhere in the universe.</a:t>
            </a:r>
            <a:r>
              <a:rPr lang="en-US" b="1" dirty="0">
                <a:latin typeface="Book Antiqua" panose="02040602050305030304" pitchFamily="18" charset="0"/>
              </a:rPr>
              <a:t> </a:t>
            </a:r>
            <a:r>
              <a:rPr lang="en-US" sz="3600" b="1" dirty="0">
                <a:latin typeface="Book Antiqua" panose="02040602050305030304" pitchFamily="18" charset="0"/>
              </a:rPr>
              <a:t>OMNIPRESENT</a:t>
            </a:r>
            <a:endParaRPr lang="en-US" b="1" dirty="0">
              <a:latin typeface="Elephant" panose="02020904090505020303" pitchFamily="18" charset="0"/>
            </a:endParaRPr>
          </a:p>
        </p:txBody>
      </p:sp>
      <p:sp>
        <p:nvSpPr>
          <p:cNvPr id="3" name="Content Placeholder 2"/>
          <p:cNvSpPr>
            <a:spLocks noGrp="1"/>
          </p:cNvSpPr>
          <p:nvPr>
            <p:ph idx="1"/>
          </p:nvPr>
        </p:nvSpPr>
        <p:spPr>
          <a:xfrm>
            <a:off x="457200" y="3502572"/>
            <a:ext cx="8229600" cy="3243965"/>
          </a:xfrm>
        </p:spPr>
        <p:txBody>
          <a:bodyPr>
            <a:spAutoFit/>
          </a:bodyPr>
          <a:lstStyle/>
          <a:p>
            <a:pPr lvl="1"/>
            <a:r>
              <a:rPr lang="en-US" sz="3200" dirty="0">
                <a:latin typeface="Book Antiqua" panose="02040602050305030304" pitchFamily="18" charset="0"/>
              </a:rPr>
              <a:t>Jeremiah 23:24, </a:t>
            </a:r>
            <a:r>
              <a:rPr lang="en-US" sz="3200" i="1" dirty="0">
                <a:latin typeface="Book Antiqua" panose="02040602050305030304" pitchFamily="18" charset="0"/>
              </a:rPr>
              <a:t>“Can any hide himself in secret places so that I shall not see him? saith Jehovah. Do not I fill heaven and earth? saith Jehovah.”</a:t>
            </a:r>
          </a:p>
          <a:p>
            <a:pPr lvl="1"/>
            <a:r>
              <a:rPr lang="en-US" sz="3200" i="1" dirty="0">
                <a:latin typeface="Book Antiqua" panose="02040602050305030304" pitchFamily="18" charset="0"/>
              </a:rPr>
              <a:t>Psalms 139:7-10</a:t>
            </a:r>
          </a:p>
          <a:p>
            <a:pPr lvl="1"/>
            <a:r>
              <a:rPr lang="en-US" sz="3200" i="1" dirty="0">
                <a:latin typeface="Book Antiqua" panose="02040602050305030304" pitchFamily="18" charset="0"/>
              </a:rPr>
              <a:t>Acts 17:27-28</a:t>
            </a:r>
          </a:p>
        </p:txBody>
      </p:sp>
    </p:spTree>
    <p:extLst>
      <p:ext uri="{BB962C8B-B14F-4D97-AF65-F5344CB8AC3E}">
        <p14:creationId xmlns:p14="http://schemas.microsoft.com/office/powerpoint/2010/main" val="1479363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03" y="1848534"/>
            <a:ext cx="8229601" cy="646331"/>
          </a:xfrm>
        </p:spPr>
        <p:txBody>
          <a:bodyPr wrap="square">
            <a:spAutoFit/>
          </a:bodyPr>
          <a:lstStyle/>
          <a:p>
            <a:r>
              <a:rPr lang="en-US" sz="3600" b="1" dirty="0">
                <a:latin typeface="Georgia" panose="02040502050405020303" pitchFamily="18" charset="0"/>
              </a:rPr>
              <a:t>God’s nature is superior to </a:t>
            </a:r>
            <a:r>
              <a:rPr lang="en-US" sz="3600" b="1" dirty="0">
                <a:latin typeface="Elephant" panose="02020904090505020303" pitchFamily="18" charset="0"/>
              </a:rPr>
              <a:t>Matter</a:t>
            </a:r>
          </a:p>
        </p:txBody>
      </p:sp>
      <p:sp>
        <p:nvSpPr>
          <p:cNvPr id="3" name="Content Placeholder 2"/>
          <p:cNvSpPr>
            <a:spLocks noGrp="1"/>
          </p:cNvSpPr>
          <p:nvPr>
            <p:ph idx="1"/>
          </p:nvPr>
        </p:nvSpPr>
        <p:spPr>
          <a:xfrm>
            <a:off x="463392" y="2924504"/>
            <a:ext cx="8229600" cy="3781096"/>
          </a:xfrm>
        </p:spPr>
        <p:txBody>
          <a:bodyPr>
            <a:spAutoFit/>
          </a:bodyPr>
          <a:lstStyle/>
          <a:p>
            <a:r>
              <a:rPr lang="en-US" dirty="0">
                <a:latin typeface="Georgia" panose="02040502050405020303" pitchFamily="18" charset="0"/>
              </a:rPr>
              <a:t>John 4:24, </a:t>
            </a:r>
            <a:r>
              <a:rPr lang="en-US" i="1" dirty="0">
                <a:latin typeface="Georgia" panose="02040502050405020303" pitchFamily="18" charset="0"/>
              </a:rPr>
              <a:t>“</a:t>
            </a:r>
            <a:r>
              <a:rPr lang="en-US" b="1" i="1" dirty="0">
                <a:latin typeface="Georgia" panose="02040502050405020303" pitchFamily="18" charset="0"/>
              </a:rPr>
              <a:t>God is a Spirit</a:t>
            </a:r>
            <a:r>
              <a:rPr lang="en-US" i="1" dirty="0">
                <a:latin typeface="Georgia" panose="02040502050405020303" pitchFamily="18" charset="0"/>
              </a:rPr>
              <a:t>: and they that worship him must worship in spirit and truth.”</a:t>
            </a:r>
          </a:p>
          <a:p>
            <a:r>
              <a:rPr lang="en-US" dirty="0">
                <a:latin typeface="Book Antiqua" panose="02040602050305030304" pitchFamily="18" charset="0"/>
              </a:rPr>
              <a:t>Seen in the prohibition to make images. Deuteronomy 4:15ff; cf. Psalms 115:4-8</a:t>
            </a:r>
          </a:p>
          <a:p>
            <a:r>
              <a:rPr lang="en-US" dirty="0">
                <a:latin typeface="Book Antiqua" panose="02040602050305030304" pitchFamily="18" charset="0"/>
              </a:rPr>
              <a:t>Seen in the insufficiency of dwelling in a temple made with hands. Acts 17:24</a:t>
            </a:r>
          </a:p>
        </p:txBody>
      </p:sp>
    </p:spTree>
    <p:extLst>
      <p:ext uri="{BB962C8B-B14F-4D97-AF65-F5344CB8AC3E}">
        <p14:creationId xmlns:p14="http://schemas.microsoft.com/office/powerpoint/2010/main" val="1174983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2372"/>
            <a:ext cx="8229600" cy="3970318"/>
          </a:xfrm>
        </p:spPr>
        <p:txBody>
          <a:bodyPr>
            <a:spAutoFit/>
          </a:bodyPr>
          <a:lstStyle/>
          <a:p>
            <a:r>
              <a:rPr lang="en-US" sz="2800" dirty="0">
                <a:latin typeface="Georgia" panose="02040502050405020303" pitchFamily="18" charset="0"/>
              </a:rPr>
              <a:t>Made the worlds. Genesis 1:1; Psalms 33:9</a:t>
            </a:r>
          </a:p>
          <a:p>
            <a:r>
              <a:rPr lang="en-US" sz="2800" dirty="0">
                <a:latin typeface="Georgia" panose="02040502050405020303" pitchFamily="18" charset="0"/>
              </a:rPr>
              <a:t>Not served by men’s hands. Psalms 115:4ff</a:t>
            </a:r>
          </a:p>
          <a:p>
            <a:r>
              <a:rPr lang="en-US" sz="2800" dirty="0">
                <a:latin typeface="Georgia" panose="02040502050405020303" pitchFamily="18" charset="0"/>
              </a:rPr>
              <a:t>Made of one every nation of men. Common origin. Genesis 1:26ff</a:t>
            </a:r>
          </a:p>
          <a:p>
            <a:r>
              <a:rPr lang="en-US" sz="2800" dirty="0">
                <a:latin typeface="Georgia" panose="02040502050405020303" pitchFamily="18" charset="0"/>
              </a:rPr>
              <a:t>Determined their appointed seasons and the bounds of their habitation. Daniel 2:21</a:t>
            </a:r>
          </a:p>
          <a:p>
            <a:r>
              <a:rPr lang="en-US" sz="2800" dirty="0">
                <a:latin typeface="Georgia" panose="02040502050405020303" pitchFamily="18" charset="0"/>
              </a:rPr>
              <a:t>That they should seek God. Romans 1:18ff</a:t>
            </a:r>
          </a:p>
          <a:p>
            <a:r>
              <a:rPr lang="en-US" sz="2800" dirty="0">
                <a:latin typeface="Georgia" panose="02040502050405020303" pitchFamily="18" charset="0"/>
              </a:rPr>
              <a:t>In Him we live and move and have our being.</a:t>
            </a:r>
            <a:endParaRPr lang="en-US" sz="2700" dirty="0">
              <a:latin typeface="Georgia"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892" y="1986455"/>
            <a:ext cx="8168874" cy="4191917"/>
          </a:xfrm>
        </p:spPr>
        <p:txBody>
          <a:bodyPr>
            <a:spAutoFit/>
          </a:bodyPr>
          <a:lstStyle/>
          <a:p>
            <a:pPr marL="0" indent="0">
              <a:buNone/>
            </a:pPr>
            <a:r>
              <a:rPr lang="en-US" b="1" dirty="0">
                <a:latin typeface="Georgia" panose="02040502050405020303" pitchFamily="18" charset="0"/>
              </a:rPr>
              <a:t>Times of Ignorance</a:t>
            </a:r>
            <a:r>
              <a:rPr lang="en-US" dirty="0">
                <a:latin typeface="Georgia" panose="02040502050405020303" pitchFamily="18" charset="0"/>
              </a:rPr>
              <a:t>.</a:t>
            </a:r>
          </a:p>
          <a:p>
            <a:r>
              <a:rPr lang="en-US" sz="2800" dirty="0">
                <a:latin typeface="Georgia" panose="02040502050405020303" pitchFamily="18" charset="0"/>
              </a:rPr>
              <a:t>God did not ignore sin, but took initiative to redeem. Romans 5:8</a:t>
            </a:r>
          </a:p>
          <a:p>
            <a:r>
              <a:rPr lang="en-US" sz="2800" dirty="0">
                <a:latin typeface="Georgia" panose="02040502050405020303" pitchFamily="18" charset="0"/>
              </a:rPr>
              <a:t>God dealt with sin in previous ages. </a:t>
            </a:r>
            <a:r>
              <a:rPr lang="en-US" sz="2400" dirty="0">
                <a:latin typeface="Georgia" panose="02040502050405020303" pitchFamily="18" charset="0"/>
              </a:rPr>
              <a:t>Hosea 4:6</a:t>
            </a:r>
          </a:p>
          <a:p>
            <a:r>
              <a:rPr lang="en-US" sz="2800" dirty="0">
                <a:latin typeface="Georgia" panose="02040502050405020303" pitchFamily="18" charset="0"/>
              </a:rPr>
              <a:t>What does it mean, God </a:t>
            </a:r>
            <a:r>
              <a:rPr lang="en-US" sz="2800" i="1" dirty="0">
                <a:latin typeface="Georgia" panose="02040502050405020303" pitchFamily="18" charset="0"/>
              </a:rPr>
              <a:t>“overlooked” </a:t>
            </a:r>
            <a:r>
              <a:rPr lang="en-US" sz="2800" dirty="0">
                <a:latin typeface="Georgia" panose="02040502050405020303" pitchFamily="18" charset="0"/>
              </a:rPr>
              <a:t>sin?</a:t>
            </a:r>
          </a:p>
          <a:p>
            <a:pPr lvl="1"/>
            <a:r>
              <a:rPr lang="en-US" sz="2400" dirty="0">
                <a:latin typeface="Georgia" panose="02040502050405020303" pitchFamily="18" charset="0"/>
              </a:rPr>
              <a:t>God did not punish man with the full measure of his wrath. cf. Acts 14:16-17</a:t>
            </a:r>
          </a:p>
          <a:p>
            <a:pPr lvl="1"/>
            <a:r>
              <a:rPr lang="en-US" sz="2400" dirty="0">
                <a:latin typeface="Georgia" panose="02040502050405020303" pitchFamily="18" charset="0"/>
              </a:rPr>
              <a:t>God showed forbearance while executing His scheme of Redemption. Romans 3:25-26; cf. Galatians 4:4-5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585115" y="1765458"/>
            <a:ext cx="7975600" cy="923330"/>
          </a:xfrm>
          <a:noFill/>
        </p:spPr>
        <p:txBody>
          <a:bodyPr>
            <a:spAutoFit/>
          </a:bodyPr>
          <a:lstStyle/>
          <a:p>
            <a:r>
              <a:rPr lang="en-US" sz="4000" dirty="0">
                <a:latin typeface="Georgia" panose="02040502050405020303" pitchFamily="18" charset="0"/>
              </a:rPr>
              <a:t>Commands </a:t>
            </a:r>
            <a:r>
              <a:rPr lang="en-US" sz="5400" dirty="0">
                <a:effectLst>
                  <a:outerShdw blurRad="38100" dist="38100" dir="2700000" algn="tl">
                    <a:srgbClr val="969696"/>
                  </a:outerShdw>
                </a:effectLst>
                <a:latin typeface="Georgia" panose="02040502050405020303" pitchFamily="18" charset="0"/>
              </a:rPr>
              <a:t>Repentance</a:t>
            </a:r>
          </a:p>
        </p:txBody>
      </p:sp>
      <p:sp>
        <p:nvSpPr>
          <p:cNvPr id="43014" name="Text Box 6"/>
          <p:cNvSpPr txBox="1">
            <a:spLocks noChangeArrowheads="1"/>
          </p:cNvSpPr>
          <p:nvPr/>
        </p:nvSpPr>
        <p:spPr bwMode="auto">
          <a:xfrm>
            <a:off x="169334" y="3022600"/>
            <a:ext cx="8805333" cy="2308324"/>
          </a:xfrm>
          <a:prstGeom prst="rect">
            <a:avLst/>
          </a:prstGeom>
          <a:noFill/>
          <a:ln w="12700">
            <a:noFill/>
            <a:miter lim="800000"/>
            <a:headEnd/>
            <a:tailEnd/>
          </a:ln>
          <a:effectLst/>
        </p:spPr>
        <p:txBody>
          <a:bodyPr>
            <a:spAutoFit/>
          </a:bodyPr>
          <a:lstStyle/>
          <a:p>
            <a:r>
              <a:rPr lang="en-US" sz="3600" b="1" dirty="0">
                <a:solidFill>
                  <a:schemeClr val="bg1"/>
                </a:solidFill>
                <a:latin typeface="Georgia" panose="02040502050405020303" pitchFamily="18" charset="0"/>
              </a:rPr>
              <a:t>Acts 17:30-31</a:t>
            </a:r>
            <a:r>
              <a:rPr lang="en-US" sz="3600" dirty="0">
                <a:solidFill>
                  <a:schemeClr val="bg1"/>
                </a:solidFill>
                <a:latin typeface="Georgia" panose="02040502050405020303" pitchFamily="18" charset="0"/>
              </a:rPr>
              <a:t>, </a:t>
            </a:r>
            <a:r>
              <a:rPr lang="en-US" sz="3600" i="1" dirty="0">
                <a:solidFill>
                  <a:schemeClr val="bg1"/>
                </a:solidFill>
                <a:latin typeface="Georgia" panose="02040502050405020303" pitchFamily="18" charset="0"/>
              </a:rPr>
              <a:t>“All men everywhere …”</a:t>
            </a:r>
          </a:p>
          <a:p>
            <a:r>
              <a:rPr lang="en-US" sz="3600" b="1" dirty="0">
                <a:solidFill>
                  <a:schemeClr val="bg1"/>
                </a:solidFill>
                <a:latin typeface="Georgia" panose="02040502050405020303" pitchFamily="18" charset="0"/>
              </a:rPr>
              <a:t>Romans 3:23</a:t>
            </a:r>
            <a:r>
              <a:rPr lang="en-US" sz="3600" dirty="0">
                <a:solidFill>
                  <a:schemeClr val="bg1"/>
                </a:solidFill>
                <a:latin typeface="Georgia" panose="02040502050405020303" pitchFamily="18" charset="0"/>
              </a:rPr>
              <a:t>, </a:t>
            </a:r>
            <a:r>
              <a:rPr lang="en-US" sz="3600" i="1" dirty="0">
                <a:solidFill>
                  <a:schemeClr val="bg1"/>
                </a:solidFill>
                <a:latin typeface="Georgia" panose="02040502050405020303" pitchFamily="18" charset="0"/>
              </a:rPr>
              <a:t>“for all have sinned …”</a:t>
            </a:r>
          </a:p>
          <a:p>
            <a:r>
              <a:rPr lang="en-US" sz="3600" b="1" dirty="0">
                <a:solidFill>
                  <a:schemeClr val="bg1"/>
                </a:solidFill>
                <a:latin typeface="Georgia" panose="02040502050405020303" pitchFamily="18" charset="0"/>
              </a:rPr>
              <a:t>Romans 4:15</a:t>
            </a:r>
            <a:r>
              <a:rPr lang="en-US" sz="3600" dirty="0">
                <a:solidFill>
                  <a:schemeClr val="bg1"/>
                </a:solidFill>
                <a:latin typeface="Georgia" panose="02040502050405020303" pitchFamily="18" charset="0"/>
              </a:rPr>
              <a:t>, </a:t>
            </a:r>
            <a:r>
              <a:rPr lang="en-US" sz="3600" i="1" dirty="0">
                <a:solidFill>
                  <a:schemeClr val="bg1"/>
                </a:solidFill>
                <a:latin typeface="Georgia" panose="02040502050405020303" pitchFamily="18" charset="0"/>
              </a:rPr>
              <a:t>“… where there is no law, neither is there transgression.”</a:t>
            </a:r>
          </a:p>
        </p:txBody>
      </p:sp>
      <p:sp>
        <p:nvSpPr>
          <p:cNvPr id="43015" name="Text Box 7"/>
          <p:cNvSpPr txBox="1">
            <a:spLocks noChangeArrowheads="1"/>
          </p:cNvSpPr>
          <p:nvPr/>
        </p:nvSpPr>
        <p:spPr bwMode="auto">
          <a:xfrm>
            <a:off x="566024" y="5500512"/>
            <a:ext cx="8026400" cy="995209"/>
          </a:xfrm>
          <a:prstGeom prst="rect">
            <a:avLst/>
          </a:prstGeom>
          <a:solidFill>
            <a:schemeClr val="tx1"/>
          </a:solidFill>
          <a:ln w="12700">
            <a:noFill/>
            <a:miter lim="800000"/>
            <a:headEnd/>
            <a:tailEnd/>
          </a:ln>
          <a:effectLst>
            <a:outerShdw dist="35921" dir="2700000" algn="ctr" rotWithShape="0">
              <a:schemeClr val="bg1"/>
            </a:outerShdw>
          </a:effectLst>
        </p:spPr>
        <p:txBody>
          <a:bodyPr>
            <a:spAutoFit/>
          </a:bodyPr>
          <a:lstStyle/>
          <a:p>
            <a:pPr algn="ctr"/>
            <a:r>
              <a:rPr lang="en-US" sz="3600" b="1" dirty="0">
                <a:solidFill>
                  <a:schemeClr val="bg1"/>
                </a:solidFill>
              </a:rPr>
              <a:t>Therefore, </a:t>
            </a:r>
            <a:r>
              <a:rPr lang="en-US" sz="5867" b="1" u="sng" dirty="0">
                <a:solidFill>
                  <a:schemeClr val="bg1"/>
                </a:solidFill>
                <a:effectLst>
                  <a:outerShdw blurRad="38100" dist="38100" dir="2700000" algn="tl">
                    <a:srgbClr val="C0C0C0"/>
                  </a:outerShdw>
                </a:effectLst>
              </a:rPr>
              <a:t>all</a:t>
            </a:r>
            <a:r>
              <a:rPr lang="en-US" sz="1600" b="1" dirty="0">
                <a:solidFill>
                  <a:schemeClr val="bg1"/>
                </a:solidFill>
              </a:rPr>
              <a:t> </a:t>
            </a:r>
            <a:r>
              <a:rPr lang="en-US" sz="3600" b="1" dirty="0">
                <a:solidFill>
                  <a:schemeClr val="bg1"/>
                </a:solidFill>
              </a:rPr>
              <a:t>are under law!</a:t>
            </a:r>
            <a:endParaRPr lang="en-US" sz="1600" b="1"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 calcmode="lin" valueType="num">
                                      <p:cBhvr additive="base">
                                        <p:cTn id="7" dur="500" fill="hold"/>
                                        <p:tgtEl>
                                          <p:spTgt spid="430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4">
                                            <p:txEl>
                                              <p:pRg st="1" end="1"/>
                                            </p:txEl>
                                          </p:spTgt>
                                        </p:tgtEl>
                                        <p:attrNameLst>
                                          <p:attrName>style.visibility</p:attrName>
                                        </p:attrNameLst>
                                      </p:cBhvr>
                                      <p:to>
                                        <p:strVal val="visible"/>
                                      </p:to>
                                    </p:set>
                                    <p:anim calcmode="lin" valueType="num">
                                      <p:cBhvr additive="base">
                                        <p:cTn id="13" dur="500" fill="hold"/>
                                        <p:tgtEl>
                                          <p:spTgt spid="430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anim calcmode="lin" valueType="num">
                                      <p:cBhvr additive="base">
                                        <p:cTn id="19" dur="500" fill="hold"/>
                                        <p:tgtEl>
                                          <p:spTgt spid="430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5"/>
                                        </p:tgtEl>
                                        <p:attrNameLst>
                                          <p:attrName>style.visibility</p:attrName>
                                        </p:attrNameLst>
                                      </p:cBhvr>
                                      <p:to>
                                        <p:strVal val="visible"/>
                                      </p:to>
                                    </p:set>
                                    <p:anim calcmode="lin" valueType="num">
                                      <p:cBhvr additive="base">
                                        <p:cTn id="25" dur="500" fill="hold"/>
                                        <p:tgtEl>
                                          <p:spTgt spid="43015"/>
                                        </p:tgtEl>
                                        <p:attrNameLst>
                                          <p:attrName>ppt_x</p:attrName>
                                        </p:attrNameLst>
                                      </p:cBhvr>
                                      <p:tavLst>
                                        <p:tav tm="0">
                                          <p:val>
                                            <p:strVal val="#ppt_x"/>
                                          </p:val>
                                        </p:tav>
                                        <p:tav tm="100000">
                                          <p:val>
                                            <p:strVal val="#ppt_x"/>
                                          </p:val>
                                        </p:tav>
                                      </p:tavLst>
                                    </p:anim>
                                    <p:anim calcmode="lin" valueType="num">
                                      <p:cBhvr additive="base">
                                        <p:cTn id="26"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uiExpand="1" build="allAtOnce"/>
      <p:bldP spid="430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20296" y="1761827"/>
            <a:ext cx="8942222" cy="4893647"/>
          </a:xfrm>
          <a:noFill/>
          <a:ln>
            <a:noFill/>
          </a:ln>
        </p:spPr>
        <p:style>
          <a:lnRef idx="3">
            <a:schemeClr val="lt1"/>
          </a:lnRef>
          <a:fillRef idx="1">
            <a:schemeClr val="dk1"/>
          </a:fillRef>
          <a:effectRef idx="1">
            <a:schemeClr val="dk1"/>
          </a:effectRef>
          <a:fontRef idx="minor">
            <a:schemeClr val="lt1"/>
          </a:fontRef>
        </p:style>
        <p:txBody>
          <a:bodyPr wrap="square">
            <a:spAutoFit/>
          </a:bodyPr>
          <a:lstStyle/>
          <a:p>
            <a:pPr marL="0" indent="0">
              <a:spcBef>
                <a:spcPts val="0"/>
              </a:spcBef>
              <a:buNone/>
            </a:pPr>
            <a:r>
              <a:rPr lang="en-US" dirty="0">
                <a:solidFill>
                  <a:schemeClr val="bg1"/>
                </a:solidFill>
                <a:latin typeface="Georgia" panose="02040502050405020303" pitchFamily="18" charset="0"/>
              </a:rPr>
              <a:t>What Produces Repentance?</a:t>
            </a:r>
          </a:p>
          <a:p>
            <a:pPr>
              <a:spcBef>
                <a:spcPts val="0"/>
              </a:spcBef>
            </a:pPr>
            <a:r>
              <a:rPr lang="en-US" dirty="0">
                <a:solidFill>
                  <a:schemeClr val="bg1"/>
                </a:solidFill>
                <a:latin typeface="Georgia" panose="02040502050405020303" pitchFamily="18" charset="0"/>
                <a:cs typeface="Times New Roman" pitchFamily="18" charset="0"/>
              </a:rPr>
              <a:t>Bible preaching. Matthew 12:41;</a:t>
            </a:r>
            <a:br>
              <a:rPr lang="en-US" dirty="0">
                <a:solidFill>
                  <a:schemeClr val="bg1"/>
                </a:solidFill>
                <a:latin typeface="Georgia" panose="02040502050405020303" pitchFamily="18" charset="0"/>
                <a:cs typeface="Times New Roman" pitchFamily="18" charset="0"/>
              </a:rPr>
            </a:br>
            <a:r>
              <a:rPr lang="en-US" dirty="0">
                <a:solidFill>
                  <a:schemeClr val="bg1"/>
                </a:solidFill>
                <a:latin typeface="Georgia" panose="02040502050405020303" pitchFamily="18" charset="0"/>
                <a:cs typeface="Times New Roman" pitchFamily="18" charset="0"/>
              </a:rPr>
              <a:t>cf. Jonah 3:1-2, 10</a:t>
            </a:r>
          </a:p>
          <a:p>
            <a:pPr lvl="1">
              <a:spcBef>
                <a:spcPts val="0"/>
              </a:spcBef>
            </a:pPr>
            <a:r>
              <a:rPr lang="en-US" i="1" dirty="0">
                <a:solidFill>
                  <a:schemeClr val="bg1"/>
                </a:solidFill>
                <a:latin typeface="Georgia" panose="02040502050405020303" pitchFamily="18" charset="0"/>
                <a:cs typeface="Times New Roman" pitchFamily="18" charset="0"/>
              </a:rPr>
              <a:t>“Preach the preaching that I bid thee.”</a:t>
            </a:r>
            <a:br>
              <a:rPr lang="en-US" i="1" dirty="0">
                <a:solidFill>
                  <a:schemeClr val="bg1"/>
                </a:solidFill>
                <a:latin typeface="Georgia" panose="02040502050405020303" pitchFamily="18" charset="0"/>
                <a:cs typeface="Times New Roman" pitchFamily="18" charset="0"/>
              </a:rPr>
            </a:br>
            <a:r>
              <a:rPr lang="en-US" dirty="0">
                <a:solidFill>
                  <a:schemeClr val="bg1"/>
                </a:solidFill>
                <a:latin typeface="Georgia" panose="02040502050405020303" pitchFamily="18" charset="0"/>
                <a:cs typeface="Times New Roman" pitchFamily="18" charset="0"/>
              </a:rPr>
              <a:t>cf. Luke 11:32</a:t>
            </a:r>
          </a:p>
          <a:p>
            <a:pPr>
              <a:spcBef>
                <a:spcPts val="0"/>
              </a:spcBef>
            </a:pPr>
            <a:r>
              <a:rPr lang="en-US" dirty="0">
                <a:solidFill>
                  <a:schemeClr val="bg1"/>
                </a:solidFill>
                <a:latin typeface="Georgia" panose="02040502050405020303" pitchFamily="18" charset="0"/>
                <a:cs typeface="Times New Roman" pitchFamily="18" charset="0"/>
              </a:rPr>
              <a:t>The goodness of God. Romans 2:4;</a:t>
            </a:r>
            <a:br>
              <a:rPr lang="en-US" dirty="0">
                <a:solidFill>
                  <a:schemeClr val="bg1"/>
                </a:solidFill>
                <a:latin typeface="Georgia" panose="02040502050405020303" pitchFamily="18" charset="0"/>
                <a:cs typeface="Times New Roman" pitchFamily="18" charset="0"/>
              </a:rPr>
            </a:br>
            <a:r>
              <a:rPr lang="en-US" dirty="0">
                <a:solidFill>
                  <a:schemeClr val="bg1"/>
                </a:solidFill>
                <a:latin typeface="Georgia" panose="02040502050405020303" pitchFamily="18" charset="0"/>
                <a:cs typeface="Times New Roman" pitchFamily="18" charset="0"/>
              </a:rPr>
              <a:t>2 Corinthians 5:11</a:t>
            </a:r>
          </a:p>
          <a:p>
            <a:pPr>
              <a:spcBef>
                <a:spcPts val="0"/>
              </a:spcBef>
            </a:pPr>
            <a:r>
              <a:rPr lang="en-US" dirty="0">
                <a:solidFill>
                  <a:schemeClr val="bg1"/>
                </a:solidFill>
                <a:latin typeface="Georgia" panose="02040502050405020303" pitchFamily="18" charset="0"/>
                <a:cs typeface="Times New Roman" pitchFamily="18" charset="0"/>
              </a:rPr>
              <a:t>The Judgment to come. Acts 17:30-31; </a:t>
            </a:r>
            <a:br>
              <a:rPr lang="en-US" dirty="0">
                <a:solidFill>
                  <a:schemeClr val="bg1"/>
                </a:solidFill>
                <a:latin typeface="Georgia" panose="02040502050405020303" pitchFamily="18" charset="0"/>
                <a:cs typeface="Times New Roman" pitchFamily="18" charset="0"/>
              </a:rPr>
            </a:br>
            <a:r>
              <a:rPr lang="en-US" dirty="0">
                <a:solidFill>
                  <a:schemeClr val="bg1"/>
                </a:solidFill>
                <a:latin typeface="Georgia" panose="02040502050405020303" pitchFamily="18" charset="0"/>
                <a:cs typeface="Times New Roman" pitchFamily="18" charset="0"/>
              </a:rPr>
              <a:t>John 12:48; Hebrews 10:31</a:t>
            </a:r>
          </a:p>
          <a:p>
            <a:pPr>
              <a:spcBef>
                <a:spcPts val="0"/>
              </a:spcBef>
            </a:pPr>
            <a:r>
              <a:rPr lang="en-US" dirty="0">
                <a:solidFill>
                  <a:schemeClr val="bg1"/>
                </a:solidFill>
                <a:latin typeface="Georgia" panose="02040502050405020303" pitchFamily="18" charset="0"/>
                <a:cs typeface="Times New Roman" pitchFamily="18" charset="0"/>
              </a:rPr>
              <a:t>Godly sorrow. 2 Corinthians 7:10</a:t>
            </a:r>
            <a:endParaRPr lang="en-US" sz="3556" dirty="0">
              <a:solidFill>
                <a:schemeClr val="bg1"/>
              </a:solidFill>
              <a:latin typeface="Georgia" panose="02040502050405020303" pitchFamily="18" charset="0"/>
              <a:cs typeface="Times New Roman"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2174</TotalTime>
  <Words>740</Words>
  <Application>Microsoft Office PowerPoint</Application>
  <PresentationFormat>On-screen Show (4:3)</PresentationFormat>
  <Paragraphs>62</Paragraphs>
  <Slides>10</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Book Antiqua</vt:lpstr>
      <vt:lpstr>Calibri</vt:lpstr>
      <vt:lpstr>Calibri Light</vt:lpstr>
      <vt:lpstr>Elephant</vt:lpstr>
      <vt:lpstr>Garamond Premr Pro</vt:lpstr>
      <vt:lpstr>Georgia</vt:lpstr>
      <vt:lpstr>Trajan Pro</vt:lpstr>
      <vt:lpstr>Celestial</vt:lpstr>
      <vt:lpstr>2_Custom Design</vt:lpstr>
      <vt:lpstr>3_Custom Design</vt:lpstr>
      <vt:lpstr>PowerPoint Presentation</vt:lpstr>
      <vt:lpstr>What is the Relationship Between God and the Dimensions of Nature? Acts 17:22-31</vt:lpstr>
      <vt:lpstr>As the creator of Time, God is over and outside of it. ETERNAL</vt:lpstr>
      <vt:lpstr>Since God created Space, He can know what happens everywhere in the universe. OMNIPRESENT</vt:lpstr>
      <vt:lpstr>God’s nature is superior to Matter</vt:lpstr>
      <vt:lpstr>PowerPoint Presentation</vt:lpstr>
      <vt:lpstr>PowerPoint Presentation</vt:lpstr>
      <vt:lpstr>Commands Repentance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44</cp:revision>
  <cp:lastPrinted>2020-02-26T03:57:16Z</cp:lastPrinted>
  <dcterms:created xsi:type="dcterms:W3CDTF">2020-02-15T20:04:54Z</dcterms:created>
  <dcterms:modified xsi:type="dcterms:W3CDTF">2020-02-26T03:57:21Z</dcterms:modified>
</cp:coreProperties>
</file>